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258" r:id="rId2"/>
    <p:sldId id="259" r:id="rId3"/>
    <p:sldId id="261" r:id="rId4"/>
    <p:sldId id="275" r:id="rId5"/>
    <p:sldId id="276" r:id="rId6"/>
    <p:sldId id="277" r:id="rId7"/>
    <p:sldId id="262" r:id="rId8"/>
    <p:sldId id="278" r:id="rId9"/>
    <p:sldId id="279" r:id="rId10"/>
    <p:sldId id="266" r:id="rId11"/>
    <p:sldId id="280" r:id="rId12"/>
    <p:sldId id="274" r:id="rId13"/>
    <p:sldId id="281" r:id="rId14"/>
    <p:sldId id="269" r:id="rId15"/>
    <p:sldId id="273" r:id="rId1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05666-FD50-41E2-8226-D49B56A1FFC2}" v="1" dt="2025-09-17T14:57:18.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85470" autoAdjust="0"/>
  </p:normalViewPr>
  <p:slideViewPr>
    <p:cSldViewPr snapToGrid="0">
      <p:cViewPr varScale="1">
        <p:scale>
          <a:sx n="81" d="100"/>
          <a:sy n="81" d="100"/>
        </p:scale>
        <p:origin x="120" y="240"/>
      </p:cViewPr>
      <p:guideLst/>
    </p:cSldViewPr>
  </p:slideViewPr>
  <p:notesTextViewPr>
    <p:cViewPr>
      <p:scale>
        <a:sx n="1" d="1"/>
        <a:sy n="1" d="1"/>
      </p:scale>
      <p:origin x="0" y="0"/>
    </p:cViewPr>
  </p:notesTextViewPr>
  <p:notesViewPr>
    <p:cSldViewPr snapToGrid="0">
      <p:cViewPr varScale="1">
        <p:scale>
          <a:sx n="44" d="100"/>
          <a:sy n="44" d="100"/>
        </p:scale>
        <p:origin x="285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54BAD798-1CE8-4BD5-89BE-9875BD02DF57}" type="datetimeFigureOut">
              <a:rPr lang="en-GB" smtClean="0"/>
              <a:t>18/11/2025</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43E0CF6B-D8D3-4206-8CE2-1210DFBBD0C4}" type="slidenum">
              <a:rPr lang="en-GB" smtClean="0"/>
              <a:t>‹#›</a:t>
            </a:fld>
            <a:endParaRPr lang="en-GB"/>
          </a:p>
        </p:txBody>
      </p:sp>
    </p:spTree>
    <p:extLst>
      <p:ext uri="{BB962C8B-B14F-4D97-AF65-F5344CB8AC3E}">
        <p14:creationId xmlns:p14="http://schemas.microsoft.com/office/powerpoint/2010/main" val="779169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A56E7070-BE2E-43BE-AF59-547D573F5A84}" type="datetimeFigureOut">
              <a:rPr lang="en-GB" smtClean="0"/>
              <a:t>18/11/2025</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276D019B-97DF-4883-BF4C-17293C1D75E1}" type="slidenum">
              <a:rPr lang="en-GB" smtClean="0"/>
              <a:t>‹#›</a:t>
            </a:fld>
            <a:endParaRPr lang="en-GB"/>
          </a:p>
        </p:txBody>
      </p:sp>
    </p:spTree>
    <p:extLst>
      <p:ext uri="{BB962C8B-B14F-4D97-AF65-F5344CB8AC3E}">
        <p14:creationId xmlns:p14="http://schemas.microsoft.com/office/powerpoint/2010/main" val="203212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a:t>
            </a:r>
          </a:p>
          <a:p>
            <a:endParaRPr lang="en-GB" dirty="0"/>
          </a:p>
          <a:p>
            <a:r>
              <a:rPr lang="en-GB" dirty="0"/>
              <a:t>The purpose of this session is to take you through the latest information from the National Trading Standards Scams Team in relation to Fraud and Scams, how perpetrators of this type of crime operate, how the language you as professionals use can support victims of this type of crime , how we as the Fraud and Scams victim support team within the Public Protection Partnership’s Trading Standards Team can be referred to and what we can offer to prevent and protect residents from this type of crime. </a:t>
            </a:r>
          </a:p>
          <a:p>
            <a:endParaRPr lang="en-GB" dirty="0"/>
          </a:p>
          <a:p>
            <a:r>
              <a:rPr lang="en-GB" sz="1200" b="0" i="0" u="none" strike="noStrike" kern="1200" baseline="0" dirty="0">
                <a:solidFill>
                  <a:schemeClr val="tx1"/>
                </a:solidFill>
                <a:latin typeface="+mn-lt"/>
                <a:ea typeface="+mn-ea"/>
                <a:cs typeface="+mn-cs"/>
              </a:rPr>
              <a:t>Society often blames the victim of fraud and scams and shames them into silence by the language we use the and lack of support law enforcement and agencies provide. By acknowledging that fraud and scams are committed by criminals and not blaming or shaming victims by our language and approach, we can then ensure victims are better supported, less likely to be victimised again and more likely to report crime. </a:t>
            </a:r>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1</a:t>
            </a:fld>
            <a:endParaRPr lang="en-GB"/>
          </a:p>
        </p:txBody>
      </p:sp>
    </p:spTree>
    <p:extLst>
      <p:ext uri="{BB962C8B-B14F-4D97-AF65-F5344CB8AC3E}">
        <p14:creationId xmlns:p14="http://schemas.microsoft.com/office/powerpoint/2010/main" val="125754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Banking Protocol - where we attempt to recoup monies back from the bank for residents that have been scammed where the banks have allowed payments to go out and have been negligent in their duties under the protocol </a:t>
            </a:r>
          </a:p>
          <a:p>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10</a:t>
            </a:fld>
            <a:endParaRPr lang="en-GB"/>
          </a:p>
        </p:txBody>
      </p:sp>
    </p:spTree>
    <p:extLst>
      <p:ext uri="{BB962C8B-B14F-4D97-AF65-F5344CB8AC3E}">
        <p14:creationId xmlns:p14="http://schemas.microsoft.com/office/powerpoint/2010/main" val="323982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Victim support – 24/7 helpline</a:t>
            </a:r>
          </a:p>
          <a:p>
            <a:r>
              <a:rPr lang="en-GB" dirty="0"/>
              <a:t>Samaritans – emotional support</a:t>
            </a:r>
          </a:p>
          <a:p>
            <a:r>
              <a:rPr lang="en-GB" dirty="0"/>
              <a:t>Age UK – Support for older people</a:t>
            </a:r>
          </a:p>
          <a:p>
            <a:r>
              <a:rPr lang="en-GB" dirty="0"/>
              <a:t>Citizen's advice – provides advice on rights and responsibilities </a:t>
            </a:r>
          </a:p>
        </p:txBody>
      </p:sp>
      <p:sp>
        <p:nvSpPr>
          <p:cNvPr id="4" name="Slide Number Placeholder 3"/>
          <p:cNvSpPr>
            <a:spLocks noGrp="1"/>
          </p:cNvSpPr>
          <p:nvPr>
            <p:ph type="sldNum" sz="quarter" idx="5"/>
          </p:nvPr>
        </p:nvSpPr>
        <p:spPr/>
        <p:txBody>
          <a:bodyPr/>
          <a:lstStyle/>
          <a:p>
            <a:fld id="{276D019B-97DF-4883-BF4C-17293C1D75E1}" type="slidenum">
              <a:rPr lang="en-GB" smtClean="0"/>
              <a:t>12</a:t>
            </a:fld>
            <a:endParaRPr lang="en-GB"/>
          </a:p>
        </p:txBody>
      </p:sp>
    </p:spTree>
    <p:extLst>
      <p:ext uri="{BB962C8B-B14F-4D97-AF65-F5344CB8AC3E}">
        <p14:creationId xmlns:p14="http://schemas.microsoft.com/office/powerpoint/2010/main" val="87270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13</a:t>
            </a:fld>
            <a:endParaRPr lang="en-GB"/>
          </a:p>
        </p:txBody>
      </p:sp>
    </p:spTree>
    <p:extLst>
      <p:ext uri="{BB962C8B-B14F-4D97-AF65-F5344CB8AC3E}">
        <p14:creationId xmlns:p14="http://schemas.microsoft.com/office/powerpoint/2010/main" val="367977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14</a:t>
            </a:fld>
            <a:endParaRPr lang="en-GB"/>
          </a:p>
        </p:txBody>
      </p:sp>
    </p:spTree>
    <p:extLst>
      <p:ext uri="{BB962C8B-B14F-4D97-AF65-F5344CB8AC3E}">
        <p14:creationId xmlns:p14="http://schemas.microsoft.com/office/powerpoint/2010/main" val="332647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Dictionary definition</a:t>
            </a:r>
          </a:p>
          <a:p>
            <a:r>
              <a:rPr lang="en-GB" dirty="0"/>
              <a:t>We use fraud and scam interchangeably – the main objective of both is to either get the victim to part with enough of their personal information that enables the criminal to use it to get your money or for the victim to part with their money. </a:t>
            </a:r>
          </a:p>
        </p:txBody>
      </p:sp>
      <p:sp>
        <p:nvSpPr>
          <p:cNvPr id="4" name="Slide Number Placeholder 3"/>
          <p:cNvSpPr>
            <a:spLocks noGrp="1"/>
          </p:cNvSpPr>
          <p:nvPr>
            <p:ph type="sldNum" sz="quarter" idx="5"/>
          </p:nvPr>
        </p:nvSpPr>
        <p:spPr/>
        <p:txBody>
          <a:bodyPr/>
          <a:lstStyle/>
          <a:p>
            <a:fld id="{276D019B-97DF-4883-BF4C-17293C1D75E1}" type="slidenum">
              <a:rPr lang="en-GB" smtClean="0"/>
              <a:t>2</a:t>
            </a:fld>
            <a:endParaRPr lang="en-GB"/>
          </a:p>
        </p:txBody>
      </p:sp>
    </p:spTree>
    <p:extLst>
      <p:ext uri="{BB962C8B-B14F-4D97-AF65-F5344CB8AC3E}">
        <p14:creationId xmlns:p14="http://schemas.microsoft.com/office/powerpoint/2010/main" val="57224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According to the Crime Survey for England and Wales 2023, 1 in 17 UK adults were victims of fraud in the space of 12 months. That may not sound a lot but that is the equivalent of nearly three million adults in 2023 alone. The National Crime Agency now estimate that 38% of all crime is fraud.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National Trading Standards Scams Team data suggests that 73% of UK adults (equivalent to 40 million people) have been targeted by scams, with 35% of UK adults (equivalent to 19 million people) having lost money. </a:t>
            </a:r>
          </a:p>
          <a:p>
            <a:r>
              <a:rPr lang="en-GB" sz="1200" b="0" i="0" u="none" strike="noStrike" kern="1200" baseline="0" dirty="0">
                <a:solidFill>
                  <a:schemeClr val="tx1"/>
                </a:solidFill>
                <a:latin typeface="+mn-lt"/>
                <a:ea typeface="+mn-ea"/>
                <a:cs typeface="+mn-cs"/>
              </a:rPr>
              <a:t>Despite this, fraud and scams are massively underreported. The National Crime Agency estimate that only 14% of fraud or scams are reported. Only 32% of scam and fraud victims reported the crime to the authorities, with 66% not even telling a friend or relative.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3</a:t>
            </a:fld>
            <a:endParaRPr lang="en-GB"/>
          </a:p>
        </p:txBody>
      </p:sp>
    </p:spTree>
    <p:extLst>
      <p:ext uri="{BB962C8B-B14F-4D97-AF65-F5344CB8AC3E}">
        <p14:creationId xmlns:p14="http://schemas.microsoft.com/office/powerpoint/2010/main" val="47504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UK population may be increasingly susceptible to fraud and scams. Traditional forms of vulnerability are rising. 9.8 million people in the UK are living with some form of disability, 944,000 have dementia, 3m are living with cancer, 1 in 6 adults has a common mental health disorder and 1 in 7 have some form of neurodiversity. Many of these are set to rise; 1.6 million adults are expected to be living with dementia by 2050 and 5.3 million are expected to be living with cancer by 2040.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76D019B-97DF-4883-BF4C-17293C1D75E1}" type="slidenum">
              <a:rPr lang="en-GB" smtClean="0"/>
              <a:t>4</a:t>
            </a:fld>
            <a:endParaRPr lang="en-GB"/>
          </a:p>
        </p:txBody>
      </p:sp>
    </p:spTree>
    <p:extLst>
      <p:ext uri="{BB962C8B-B14F-4D97-AF65-F5344CB8AC3E}">
        <p14:creationId xmlns:p14="http://schemas.microsoft.com/office/powerpoint/2010/main" val="33514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Situational, technological and marketplace vulnerabilities are also important 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Situational vulnerability can include life events such as divorce, bereavement, job loss and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Technological vulnerabilities involving computer access and computer literacy.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Marketplace vulnerabilities may occur, for example, when a consumer is looking to switch utilities provider or buy new complex products or services. This perfect storm of vulnerability can lead to greater susceptibility to fraud and scams. </a:t>
            </a:r>
            <a:endParaRPr lang="en-GB" dirty="0"/>
          </a:p>
          <a:p>
            <a:endParaRPr lang="en-GB" dirty="0"/>
          </a:p>
          <a:p>
            <a:r>
              <a:rPr lang="en-GB" sz="1200" b="0" i="0" u="none" strike="noStrike" kern="1200" baseline="0" dirty="0">
                <a:solidFill>
                  <a:schemeClr val="tx1"/>
                </a:solidFill>
                <a:latin typeface="+mn-lt"/>
                <a:ea typeface="+mn-ea"/>
                <a:cs typeface="+mn-cs"/>
              </a:rPr>
              <a:t>The impact of frauds and scams on victims can be devastating. Financially, the NTS Scams Team estimate that the average victim loses £1,730 to every scam. It may be 6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larger still – the Home Office put this figure closer to £3,000. With financial resilience increasingly tested since the cost-of-living crisis, this is money many cannot afford to lose. Indeed, debt is quite often a consequence of a fraud or scam. </a:t>
            </a:r>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5</a:t>
            </a:fld>
            <a:endParaRPr lang="en-GB"/>
          </a:p>
        </p:txBody>
      </p:sp>
    </p:spTree>
    <p:extLst>
      <p:ext uri="{BB962C8B-B14F-4D97-AF65-F5344CB8AC3E}">
        <p14:creationId xmlns:p14="http://schemas.microsoft.com/office/powerpoint/2010/main" val="347897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impact of frauds and scams on victims can be devastating. Financially, the NTS Scams Team estimate that the average victim loses £1,730 to every scam. It may be  larger still – the Home Office put this figure closer to £3,000. With financial resilience increasingly tested since the cost-of-living crisis, this is money many cannot afford to lose. Indeed, debt is quite often a consequence of a fraud or scam. </a:t>
            </a:r>
          </a:p>
          <a:p>
            <a:r>
              <a:rPr lang="en-GB" sz="1200" b="0" i="0" u="none" strike="noStrike" kern="1200" baseline="0" dirty="0">
                <a:solidFill>
                  <a:schemeClr val="tx1"/>
                </a:solidFill>
                <a:latin typeface="+mn-lt"/>
                <a:ea typeface="+mn-ea"/>
                <a:cs typeface="+mn-cs"/>
              </a:rPr>
              <a:t>The impacts of fraud and scams are often far broader than just financial detriment.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79%of victims of fraud or scams experience a negative emotional impact. </a:t>
            </a:r>
          </a:p>
          <a:p>
            <a:r>
              <a:rPr lang="en-GB" sz="1200" b="0" i="0" u="none" strike="noStrike" kern="1200" baseline="0" dirty="0">
                <a:solidFill>
                  <a:schemeClr val="tx1"/>
                </a:solidFill>
                <a:latin typeface="+mn-lt"/>
                <a:ea typeface="+mn-ea"/>
                <a:cs typeface="+mn-cs"/>
              </a:rPr>
              <a:t>46% of victims feeling angry. </a:t>
            </a:r>
          </a:p>
          <a:p>
            <a:r>
              <a:rPr lang="en-GB" sz="1200" b="0" i="0" u="none" strike="noStrike" kern="1200" baseline="0" dirty="0">
                <a:solidFill>
                  <a:schemeClr val="tx1"/>
                </a:solidFill>
                <a:latin typeface="+mn-lt"/>
                <a:ea typeface="+mn-ea"/>
                <a:cs typeface="+mn-cs"/>
              </a:rPr>
              <a:t>40% feel stupid. </a:t>
            </a:r>
          </a:p>
          <a:p>
            <a:r>
              <a:rPr lang="en-GB" sz="1200" b="0" i="0" u="none" strike="noStrike" kern="1200" baseline="0" dirty="0">
                <a:solidFill>
                  <a:schemeClr val="tx1"/>
                </a:solidFill>
                <a:latin typeface="+mn-lt"/>
                <a:ea typeface="+mn-ea"/>
                <a:cs typeface="+mn-cs"/>
              </a:rPr>
              <a:t>38% feel embarrassed.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subsequent impact can compound and be significantly worse. Victims can experience feelings of low self-esteem, mental health issues, anxiety, or heartbreak. Age UK have found that older people defrauded in their own home are 2.5x more likely to either die or go into residential care within 2 years in comparison to a person of a similar demographic who has not been a victim of fraud and scams.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are, therefore, more and more likely to need to support victims of fraud and scams. And victims’ needs are likely to be more complex and require a sophisticated and sympathetic response. </a:t>
            </a:r>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6</a:t>
            </a:fld>
            <a:endParaRPr lang="en-GB"/>
          </a:p>
        </p:txBody>
      </p:sp>
    </p:spTree>
    <p:extLst>
      <p:ext uri="{BB962C8B-B14F-4D97-AF65-F5344CB8AC3E}">
        <p14:creationId xmlns:p14="http://schemas.microsoft.com/office/powerpoint/2010/main" val="173439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Fraud , in many instances, is a sophisticated crime. Criminals use various techniques to exploit victims. These include: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Employing manipulative language</a:t>
            </a:r>
            <a:r>
              <a:rPr lang="en-GB" sz="1200" kern="1200" dirty="0">
                <a:solidFill>
                  <a:schemeClr val="tx1"/>
                </a:solidFill>
                <a:effectLst/>
                <a:latin typeface="+mn-lt"/>
                <a:ea typeface="+mn-ea"/>
                <a:cs typeface="+mn-cs"/>
              </a:rPr>
              <a:t>. Criminals’ language is often designed to manipulate, persuade, exploit and distort people’s perception of reality. For example, requests for money are often indirect and disguised as something different, and when not, the requests are made in such a way that it doesn’t seem concerning to the person receiving it. The victim of a fraud can be </a:t>
            </a:r>
            <a:r>
              <a:rPr lang="en-GB" sz="1200" b="0" i="0" u="none" strike="noStrike" kern="1200" baseline="0" dirty="0">
                <a:solidFill>
                  <a:schemeClr val="tx1"/>
                </a:solidFill>
                <a:effectLst/>
                <a:latin typeface="+mn-lt"/>
                <a:ea typeface="+mn-ea"/>
                <a:cs typeface="+mn-cs"/>
              </a:rPr>
              <a:t>making decisions that feel rational and reasonable. </a:t>
            </a:r>
            <a:r>
              <a:rPr lang="en-GB" sz="1200" kern="1200" dirty="0">
                <a:solidFill>
                  <a:schemeClr val="tx1"/>
                </a:solidFill>
                <a:effectLst/>
                <a:latin typeface="+mn-lt"/>
                <a:ea typeface="+mn-ea"/>
                <a:cs typeface="+mn-cs"/>
              </a:rPr>
              <a:t>Victims may find it difficult to recognise the nature of the request or demands, however obvious it may seem to those on the outside. </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Sudden behaviour changes</a:t>
            </a:r>
            <a:r>
              <a:rPr lang="en-GB" sz="1200" kern="1200" dirty="0">
                <a:solidFill>
                  <a:schemeClr val="tx1"/>
                </a:solidFill>
                <a:effectLst/>
                <a:latin typeface="+mn-lt"/>
                <a:ea typeface="+mn-ea"/>
                <a:cs typeface="+mn-cs"/>
              </a:rPr>
              <a:t>. The perpetrators of fraud are experts at using befriending and grooming techniques to lure their victim. Often this is intended to create a relationship. Once a relationship is established, their behaviour can change tact quickly though, moving from appearing legitimate, helpful to more persuasive, persistent and aggressive. </a:t>
            </a:r>
          </a:p>
          <a:p>
            <a:r>
              <a:rPr lang="en-GB" sz="1200" kern="1200" dirty="0">
                <a:solidFill>
                  <a:schemeClr val="tx1"/>
                </a:solidFill>
                <a:effectLst/>
                <a:latin typeface="+mn-lt"/>
                <a:ea typeface="+mn-ea"/>
                <a:cs typeface="+mn-cs"/>
              </a:rPr>
              <a:t>In a situation of coercive control, the victim will have been manipulated into being unable to see beyond the false reality that has been created. The fraud or scam may have perpetrated over a significant period of time and a victim may not be able to rationalise their actions. </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Isolation</a:t>
            </a:r>
            <a:r>
              <a:rPr lang="en-GB" sz="1200" kern="1200" dirty="0">
                <a:solidFill>
                  <a:schemeClr val="tx1"/>
                </a:solidFill>
                <a:effectLst/>
                <a:latin typeface="+mn-lt"/>
                <a:ea typeface="+mn-ea"/>
                <a:cs typeface="+mn-cs"/>
              </a:rPr>
              <a:t>. Criminals often seek to isolate their victim. The situation can result in a victim being or feeling unable to seek support from outside of this false reality or a regular support network. </a:t>
            </a:r>
          </a:p>
          <a:p>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7</a:t>
            </a:fld>
            <a:endParaRPr lang="en-GB"/>
          </a:p>
        </p:txBody>
      </p:sp>
    </p:spTree>
    <p:extLst>
      <p:ext uri="{BB962C8B-B14F-4D97-AF65-F5344CB8AC3E}">
        <p14:creationId xmlns:p14="http://schemas.microsoft.com/office/powerpoint/2010/main" val="352685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techniques and behaviours used by those who commit fraud and scams are designed to get the victim into a ‘hot state’. A hot state is a state of mind, where our decisions are driven by emotion and can be biased or considered suboptimal. Victims in a hot state may be more easily persuaded and, therefore, make decisions that they may not have ordinarily made. An individual in a ‘cold state’ may have made a different decision in the same set of circumstances as their decision-making may have been more rational and less emotionally driven.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For example, criminals work hard to make sure that when they ask for money it may require urgency or secrecy from the victim. Requests such as these are disguised and can be hidden in stories that seem expected and reasonable, such as a cleverly designed ‘reluctant’ admission of health worries, their vulnerability, creating a sense of scarcity, or a desire to protect a friendship, or a personal or professional relationship. Visceral responses invoke fear or protective responses from the victim by making them feel responsible for the criminals’ physical or emotional wellbeing. </a:t>
            </a:r>
          </a:p>
          <a:p>
            <a:r>
              <a:rPr lang="en-GB" sz="1200" b="0" i="0" u="none" strike="noStrike" kern="1200" baseline="0" dirty="0">
                <a:solidFill>
                  <a:schemeClr val="tx1"/>
                </a:solidFill>
                <a:latin typeface="+mn-lt"/>
                <a:ea typeface="+mn-ea"/>
                <a:cs typeface="+mn-cs"/>
              </a:rPr>
              <a:t>Emotional or interpersonal withdrawal can be used to compel compliance with financial and other requests. </a:t>
            </a:r>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8</a:t>
            </a:fld>
            <a:endParaRPr lang="en-GB"/>
          </a:p>
        </p:txBody>
      </p:sp>
    </p:spTree>
    <p:extLst>
      <p:ext uri="{BB962C8B-B14F-4D97-AF65-F5344CB8AC3E}">
        <p14:creationId xmlns:p14="http://schemas.microsoft.com/office/powerpoint/2010/main" val="88904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Research suggests that the language we use is critical in how we support fraud and scam victims. Using the appropriate language is more likely to lead to a more positive outcome.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When communicating with a victim </a:t>
            </a:r>
            <a:r>
              <a:rPr lang="en-GB" sz="1200" b="1" i="0" u="none" strike="noStrike" kern="1200" baseline="0" dirty="0">
                <a:solidFill>
                  <a:schemeClr val="tx1"/>
                </a:solidFill>
                <a:latin typeface="+mn-lt"/>
                <a:ea typeface="+mn-ea"/>
                <a:cs typeface="+mn-cs"/>
              </a:rPr>
              <a:t>always communicate in plain, everyday English</a:t>
            </a:r>
            <a:r>
              <a:rPr lang="en-GB" sz="1200" b="0" i="0" u="none" strike="noStrike" kern="1200" baseline="0" dirty="0">
                <a:solidFill>
                  <a:schemeClr val="tx1"/>
                </a:solidFill>
                <a:latin typeface="+mn-lt"/>
                <a:ea typeface="+mn-ea"/>
                <a:cs typeface="+mn-cs"/>
              </a:rPr>
              <a:t>. It helps build understanding and trust.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Consider the language you use. Sometimes language used when talking about fraud and scams can be victim blaming. We sometimes talk of ‘being duped’ or ‘tricked’, something being ‘too good to be true’ or ask, ‘how could you fall for that?’. Such language can make a victim continue to or start to feel stupid or unheard. </a:t>
            </a:r>
          </a:p>
          <a:p>
            <a:r>
              <a:rPr lang="en-GB" sz="1200" b="0" i="0" u="none" strike="noStrike" kern="1200" baseline="0" dirty="0">
                <a:solidFill>
                  <a:schemeClr val="tx1"/>
                </a:solidFill>
                <a:latin typeface="+mn-lt"/>
                <a:ea typeface="+mn-ea"/>
                <a:cs typeface="+mn-cs"/>
              </a:rPr>
              <a:t>Secondary victimisation (also known as post-crime victimisation or double victimisation) is widely recognised. It refers to further victim- blaming, rather than support, by the very people who should be trying to help.  </a:t>
            </a:r>
          </a:p>
          <a:p>
            <a:r>
              <a:rPr lang="en-GB" sz="1200" b="0" i="0" u="none" strike="noStrike" kern="1200" baseline="0" dirty="0">
                <a:solidFill>
                  <a:schemeClr val="tx1"/>
                </a:solidFill>
                <a:latin typeface="+mn-lt"/>
                <a:ea typeface="+mn-ea"/>
                <a:cs typeface="+mn-cs"/>
              </a:rPr>
              <a:t>That is why it is so important to use the appropriate language when supporting victims shows an awareness and attempt at understanding their experience and is more likely to build their confidence. Victims, will, therefore, be more inclined to disclose information if they feel understood. </a:t>
            </a:r>
          </a:p>
          <a:p>
            <a:endParaRPr lang="en-GB" dirty="0"/>
          </a:p>
        </p:txBody>
      </p:sp>
      <p:sp>
        <p:nvSpPr>
          <p:cNvPr id="4" name="Slide Number Placeholder 3"/>
          <p:cNvSpPr>
            <a:spLocks noGrp="1"/>
          </p:cNvSpPr>
          <p:nvPr>
            <p:ph type="sldNum" sz="quarter" idx="5"/>
          </p:nvPr>
        </p:nvSpPr>
        <p:spPr/>
        <p:txBody>
          <a:bodyPr/>
          <a:lstStyle/>
          <a:p>
            <a:fld id="{276D019B-97DF-4883-BF4C-17293C1D75E1}" type="slidenum">
              <a:rPr lang="en-GB" smtClean="0"/>
              <a:t>9</a:t>
            </a:fld>
            <a:endParaRPr lang="en-GB"/>
          </a:p>
        </p:txBody>
      </p:sp>
    </p:spTree>
    <p:extLst>
      <p:ext uri="{BB962C8B-B14F-4D97-AF65-F5344CB8AC3E}">
        <p14:creationId xmlns:p14="http://schemas.microsoft.com/office/powerpoint/2010/main" val="411307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185352" y="1272746"/>
            <a:ext cx="11808000" cy="4098273"/>
          </a:xfrm>
          <a:prstGeom prst="rect">
            <a:avLst/>
          </a:prstGeom>
          <a:solidFill>
            <a:srgbClr val="29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54075" y="1885765"/>
            <a:ext cx="6847701" cy="856540"/>
          </a:xfrm>
        </p:spPr>
        <p:txBody>
          <a:bodyPr/>
          <a:lstStyle>
            <a:lvl1pPr algn="ctr">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DE2D3D9E-E941-4083-9C9A-8289D95DA863}" type="datetimeFigureOut">
              <a:rPr lang="en-GB" smtClean="0"/>
              <a:t>18/11/2025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ABC90-E150-4B08-B5EA-EEB39F8D306A}" type="slidenum">
              <a:rPr lang="en-GB" smtClean="0"/>
              <a:t>‹#›</a:t>
            </a:fld>
            <a:endParaRPr lang="en-GB"/>
          </a:p>
        </p:txBody>
      </p:sp>
      <p:sp>
        <p:nvSpPr>
          <p:cNvPr id="8" name="Subtitle 2"/>
          <p:cNvSpPr>
            <a:spLocks noGrp="1"/>
          </p:cNvSpPr>
          <p:nvPr>
            <p:ph type="subTitle" idx="1"/>
          </p:nvPr>
        </p:nvSpPr>
        <p:spPr>
          <a:xfrm>
            <a:off x="1503123" y="2818356"/>
            <a:ext cx="9173936" cy="1728243"/>
          </a:xfrm>
        </p:spPr>
        <p:txBody>
          <a:bodyPr>
            <a:normAutofit/>
          </a:bodyPr>
          <a:lstStyle>
            <a:lvl1pPr marL="0" indent="0" algn="ctr">
              <a:buNone/>
              <a:defRPr sz="36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189" y="5678976"/>
            <a:ext cx="6443472" cy="1082937"/>
          </a:xfrm>
          <a:prstGeom prst="rect">
            <a:avLst/>
          </a:prstGeom>
        </p:spPr>
      </p:pic>
    </p:spTree>
    <p:extLst>
      <p:ext uri="{BB962C8B-B14F-4D97-AF65-F5344CB8AC3E}">
        <p14:creationId xmlns:p14="http://schemas.microsoft.com/office/powerpoint/2010/main" val="40180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D3D9E-E941-4083-9C9A-8289D95DA863}"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285651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D3D9E-E941-4083-9C9A-8289D95DA86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265092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p:cNvSpPr/>
          <p:nvPr userDrawn="1"/>
        </p:nvSpPr>
        <p:spPr>
          <a:xfrm>
            <a:off x="185352" y="1272746"/>
            <a:ext cx="11808000" cy="4098273"/>
          </a:xfrm>
          <a:prstGeom prst="rect">
            <a:avLst/>
          </a:prstGeom>
          <a:solidFill>
            <a:srgbClr val="29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554075" y="1885765"/>
            <a:ext cx="6847701" cy="856540"/>
          </a:xfrm>
        </p:spPr>
        <p:txBody>
          <a:bodyPr/>
          <a:lstStyle>
            <a:lvl1pPr algn="ctr">
              <a:defRPr b="0"/>
            </a:lvl1pPr>
          </a:lstStyle>
          <a:p>
            <a:r>
              <a:rPr lang="en-US" dirty="0"/>
              <a:t> Any questions?</a:t>
            </a:r>
            <a:endParaRPr lang="en-GB" dirty="0"/>
          </a:p>
        </p:txBody>
      </p:sp>
      <p:sp>
        <p:nvSpPr>
          <p:cNvPr id="3" name="Date Placeholder 2"/>
          <p:cNvSpPr>
            <a:spLocks noGrp="1"/>
          </p:cNvSpPr>
          <p:nvPr>
            <p:ph type="dt" sz="half" idx="10"/>
          </p:nvPr>
        </p:nvSpPr>
        <p:spPr/>
        <p:txBody>
          <a:bodyPr/>
          <a:lstStyle/>
          <a:p>
            <a:fld id="{DE2D3D9E-E941-4083-9C9A-8289D95DA863}" type="datetimeFigureOut">
              <a:rPr lang="en-GB" smtClean="0"/>
              <a:t>18/11/2025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ABC90-E150-4B08-B5EA-EEB39F8D306A}" type="slidenum">
              <a:rPr lang="en-GB" smtClean="0"/>
              <a:t>‹#›</a:t>
            </a:fld>
            <a:endParaRPr lang="en-GB"/>
          </a:p>
        </p:txBody>
      </p:sp>
      <p:sp>
        <p:nvSpPr>
          <p:cNvPr id="8" name="Subtitle 2"/>
          <p:cNvSpPr>
            <a:spLocks noGrp="1"/>
          </p:cNvSpPr>
          <p:nvPr>
            <p:ph type="subTitle" idx="1"/>
          </p:nvPr>
        </p:nvSpPr>
        <p:spPr>
          <a:xfrm>
            <a:off x="1533059" y="2806700"/>
            <a:ext cx="9144000" cy="1739899"/>
          </a:xfrm>
        </p:spPr>
        <p:txBody>
          <a:bodyPr>
            <a:normAutofit/>
          </a:bodyPr>
          <a:lstStyle>
            <a:lvl1pPr marL="0" indent="0" algn="ctr">
              <a:buNone/>
              <a:defRPr sz="36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2459" y="5842000"/>
            <a:ext cx="6045200" cy="1016000"/>
          </a:xfrm>
          <a:prstGeom prst="rect">
            <a:avLst/>
          </a:prstGeom>
        </p:spPr>
      </p:pic>
    </p:spTree>
    <p:extLst>
      <p:ext uri="{BB962C8B-B14F-4D97-AF65-F5344CB8AC3E}">
        <p14:creationId xmlns:p14="http://schemas.microsoft.com/office/powerpoint/2010/main" val="209651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txBox="1">
            <a:spLocks/>
          </p:cNvSpPr>
          <p:nvPr userDrawn="1"/>
        </p:nvSpPr>
        <p:spPr>
          <a:xfrm>
            <a:off x="1503123" y="3244241"/>
            <a:ext cx="9173936" cy="12262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baseline="0">
                <a:solidFill>
                  <a:srgbClr val="294E9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rgbClr val="294E9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rgbClr val="294E9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rgbClr val="294E9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rgbClr val="294E9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Many</a:t>
            </a:r>
            <a:r>
              <a:rPr lang="en-US" sz="3600" baseline="0" dirty="0"/>
              <a:t> thanks, any questions?</a:t>
            </a:r>
            <a:endParaRPr lang="en-US" sz="3600" dirty="0"/>
          </a:p>
          <a:p>
            <a:r>
              <a:rPr lang="en-US" sz="2800" dirty="0"/>
              <a:t>Insert</a:t>
            </a:r>
            <a:r>
              <a:rPr lang="en-US" sz="2800" baseline="0" dirty="0"/>
              <a:t> your c</a:t>
            </a:r>
            <a:r>
              <a:rPr lang="en-US" sz="2800" dirty="0"/>
              <a:t>ontact details</a:t>
            </a:r>
          </a:p>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491" y="5673344"/>
            <a:ext cx="6045200" cy="1016000"/>
          </a:xfrm>
          <a:prstGeom prst="rect">
            <a:avLst/>
          </a:prstGeom>
        </p:spPr>
      </p:pic>
    </p:spTree>
    <p:extLst>
      <p:ext uri="{BB962C8B-B14F-4D97-AF65-F5344CB8AC3E}">
        <p14:creationId xmlns:p14="http://schemas.microsoft.com/office/powerpoint/2010/main" val="167754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aseline="0">
                <a:solidFill>
                  <a:srgbClr val="294E99"/>
                </a:solidFill>
              </a:defRPr>
            </a:lvl1pPr>
            <a:lvl2pPr>
              <a:defRPr baseline="0">
                <a:solidFill>
                  <a:srgbClr val="294E99"/>
                </a:solidFill>
              </a:defRPr>
            </a:lvl2pPr>
            <a:lvl3pPr>
              <a:defRPr baseline="0">
                <a:solidFill>
                  <a:srgbClr val="294E99"/>
                </a:solidFill>
              </a:defRPr>
            </a:lvl3pPr>
            <a:lvl4pPr>
              <a:defRPr baseline="0">
                <a:solidFill>
                  <a:srgbClr val="294E99"/>
                </a:solidFill>
              </a:defRPr>
            </a:lvl4pPr>
            <a:lvl5pPr>
              <a:defRPr baseline="0">
                <a:solidFill>
                  <a:srgbClr val="294E9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E2D3D9E-E941-4083-9C9A-8289D95DA86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326464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D3D9E-E941-4083-9C9A-8289D95DA863}"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33195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D3D9E-E941-4083-9C9A-8289D95DA863}"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186343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D3D9E-E941-4083-9C9A-8289D95DA863}" type="datetimeFigureOut">
              <a:rPr lang="en-GB" smtClean="0"/>
              <a:t>18/11/2025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212858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185352" y="1272746"/>
            <a:ext cx="11808000" cy="4098273"/>
          </a:xfrm>
          <a:prstGeom prst="rect">
            <a:avLst/>
          </a:prstGeom>
          <a:solidFill>
            <a:srgbClr val="29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554075" y="1885765"/>
            <a:ext cx="6847701" cy="856540"/>
          </a:xfrm>
        </p:spPr>
        <p:txBody>
          <a:bodyPr/>
          <a:lstStyle>
            <a:lvl1pPr algn="ctr">
              <a:defRPr/>
            </a:lvl1pPr>
          </a:lstStyle>
          <a:p>
            <a:r>
              <a:rPr lang="en-US" dirty="0"/>
              <a:t> Click to edit</a:t>
            </a:r>
            <a:endParaRPr lang="en-GB" dirty="0"/>
          </a:p>
        </p:txBody>
      </p:sp>
      <p:sp>
        <p:nvSpPr>
          <p:cNvPr id="3" name="Date Placeholder 2"/>
          <p:cNvSpPr>
            <a:spLocks noGrp="1"/>
          </p:cNvSpPr>
          <p:nvPr>
            <p:ph type="dt" sz="half" idx="10"/>
          </p:nvPr>
        </p:nvSpPr>
        <p:spPr/>
        <p:txBody>
          <a:bodyPr/>
          <a:lstStyle/>
          <a:p>
            <a:fld id="{DE2D3D9E-E941-4083-9C9A-8289D95DA863}" type="datetimeFigureOut">
              <a:rPr lang="en-GB" smtClean="0"/>
              <a:t>18/11/2025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ABC90-E150-4B08-B5EA-EEB39F8D306A}" type="slidenum">
              <a:rPr lang="en-GB" smtClean="0"/>
              <a:t>‹#›</a:t>
            </a:fld>
            <a:endParaRPr lang="en-GB"/>
          </a:p>
        </p:txBody>
      </p:sp>
      <p:sp>
        <p:nvSpPr>
          <p:cNvPr id="8" name="Subtitle 2"/>
          <p:cNvSpPr>
            <a:spLocks noGrp="1"/>
          </p:cNvSpPr>
          <p:nvPr>
            <p:ph type="subTitle" idx="1"/>
          </p:nvPr>
        </p:nvSpPr>
        <p:spPr>
          <a:xfrm>
            <a:off x="1533059" y="2806700"/>
            <a:ext cx="9144000" cy="1739899"/>
          </a:xfrm>
        </p:spPr>
        <p:txBody>
          <a:bodyPr>
            <a:normAutofit/>
          </a:bodyPr>
          <a:lstStyle>
            <a:lvl1pPr marL="0" indent="0" algn="ctr">
              <a:buNone/>
              <a:defRPr sz="36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5325" y="5842000"/>
            <a:ext cx="6045200" cy="1016000"/>
          </a:xfrm>
          <a:prstGeom prst="rect">
            <a:avLst/>
          </a:prstGeom>
        </p:spPr>
      </p:pic>
    </p:spTree>
    <p:extLst>
      <p:ext uri="{BB962C8B-B14F-4D97-AF65-F5344CB8AC3E}">
        <p14:creationId xmlns:p14="http://schemas.microsoft.com/office/powerpoint/2010/main" val="170832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3D9E-E941-4083-9C9A-8289D95DA863}" type="datetimeFigureOut">
              <a:rPr lang="en-GB" smtClean="0"/>
              <a:t>18/11/2025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17183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D3D9E-E941-4083-9C9A-8289D95DA863}"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ABC90-E150-4B08-B5EA-EEB39F8D306A}" type="slidenum">
              <a:rPr lang="en-GB" smtClean="0"/>
              <a:t>‹#›</a:t>
            </a:fld>
            <a:endParaRPr lang="en-GB"/>
          </a:p>
        </p:txBody>
      </p:sp>
    </p:spTree>
    <p:extLst>
      <p:ext uri="{BB962C8B-B14F-4D97-AF65-F5344CB8AC3E}">
        <p14:creationId xmlns:p14="http://schemas.microsoft.com/office/powerpoint/2010/main" val="382217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72998" y="210452"/>
            <a:ext cx="11808000" cy="1099364"/>
          </a:xfrm>
          <a:prstGeom prst="rect">
            <a:avLst/>
          </a:prstGeom>
          <a:solidFill>
            <a:srgbClr val="294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31575" y="315698"/>
            <a:ext cx="6847701" cy="85654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D3D9E-E941-4083-9C9A-8289D95DA863}" type="datetimeFigureOut">
              <a:rPr lang="en-GB" smtClean="0"/>
              <a:t>18/11/2025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ABC90-E150-4B08-B5EA-EEB39F8D306A}" type="slidenum">
              <a:rPr lang="en-GB" smtClean="0"/>
              <a:t>‹#›</a:t>
            </a:fld>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37853" y="442781"/>
            <a:ext cx="4445106" cy="599713"/>
          </a:xfrm>
          <a:prstGeom prst="rect">
            <a:avLst/>
          </a:prstGeom>
        </p:spPr>
      </p:pic>
    </p:spTree>
    <p:extLst>
      <p:ext uri="{BB962C8B-B14F-4D97-AF65-F5344CB8AC3E}">
        <p14:creationId xmlns:p14="http://schemas.microsoft.com/office/powerpoint/2010/main" val="13813201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94E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94E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94E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94E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94E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sadvice@westberks.gov.uk"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izensadvice.org.uk/about-us/contact-u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tsadvice@westberks.gov.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sca_esv=65ee6f8ee085b56e&amp;q=dishonest&amp;si=AMgyJEu0vuRfTngwPFrZh1qV1iGHHfSfSdRElZrKY6AodxDkJ8jHKneFW3ggIov8kEAYRJ25cCDQSp1ItOG1p_RQxRiE97Tf2_WKKF6Nz5tWkQnt7ujw3ng%3D&amp;expnd=1&amp;sa=X&amp;ved=2ahUKEwjwyMTXm7CPAxVLQEEAHVRNF3wQyecJegQIKRA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Fraud and Scams - No Blame, No Shame</a:t>
            </a:r>
          </a:p>
        </p:txBody>
      </p:sp>
      <p:sp>
        <p:nvSpPr>
          <p:cNvPr id="3" name="Subtitle 2"/>
          <p:cNvSpPr>
            <a:spLocks noGrp="1"/>
          </p:cNvSpPr>
          <p:nvPr>
            <p:ph type="subTitle" idx="1"/>
          </p:nvPr>
        </p:nvSpPr>
        <p:spPr/>
        <p:txBody>
          <a:bodyPr>
            <a:normAutofit/>
          </a:bodyPr>
          <a:lstStyle/>
          <a:p>
            <a:endParaRPr lang="en-GB" sz="2800" dirty="0"/>
          </a:p>
          <a:p>
            <a:r>
              <a:rPr lang="en-GB" sz="2800" dirty="0"/>
              <a:t>Jessica Ryall-Spoor </a:t>
            </a:r>
          </a:p>
          <a:p>
            <a:r>
              <a:rPr lang="en-GB" sz="2800" dirty="0"/>
              <a:t>Public Protection Partnership</a:t>
            </a:r>
          </a:p>
          <a:p>
            <a:endParaRPr lang="en-GB" dirty="0"/>
          </a:p>
        </p:txBody>
      </p:sp>
    </p:spTree>
    <p:extLst>
      <p:ext uri="{BB962C8B-B14F-4D97-AF65-F5344CB8AC3E}">
        <p14:creationId xmlns:p14="http://schemas.microsoft.com/office/powerpoint/2010/main" val="224011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4E0F-6FF7-A330-32D7-9E8180106757}"/>
              </a:ext>
            </a:extLst>
          </p:cNvPr>
          <p:cNvSpPr>
            <a:spLocks noGrp="1"/>
          </p:cNvSpPr>
          <p:nvPr>
            <p:ph type="title"/>
          </p:nvPr>
        </p:nvSpPr>
        <p:spPr/>
        <p:txBody>
          <a:bodyPr>
            <a:normAutofit fontScale="90000"/>
          </a:bodyPr>
          <a:lstStyle/>
          <a:p>
            <a:r>
              <a:rPr lang="en-GB" dirty="0"/>
              <a:t>How the PPP prevent and support victims</a:t>
            </a:r>
          </a:p>
        </p:txBody>
      </p:sp>
      <p:sp>
        <p:nvSpPr>
          <p:cNvPr id="3" name="Content Placeholder 2">
            <a:extLst>
              <a:ext uri="{FF2B5EF4-FFF2-40B4-BE49-F238E27FC236}">
                <a16:creationId xmlns:a16="http://schemas.microsoft.com/office/drawing/2014/main" id="{27557306-2CCB-BB32-861F-6829D6D17725}"/>
              </a:ext>
            </a:extLst>
          </p:cNvPr>
          <p:cNvSpPr>
            <a:spLocks noGrp="1"/>
          </p:cNvSpPr>
          <p:nvPr>
            <p:ph idx="1"/>
          </p:nvPr>
        </p:nvSpPr>
        <p:spPr>
          <a:xfrm>
            <a:off x="154379" y="1413164"/>
            <a:ext cx="11922826" cy="5308270"/>
          </a:xfrm>
        </p:spPr>
        <p:txBody>
          <a:bodyPr>
            <a:normAutofit lnSpcReduction="10000"/>
          </a:bodyPr>
          <a:lstStyle/>
          <a:p>
            <a:r>
              <a:rPr lang="en-GB" dirty="0"/>
              <a:t>Investigation of fraud/scam complaints and provision of practical advice to residents </a:t>
            </a:r>
          </a:p>
          <a:p>
            <a:r>
              <a:rPr lang="en-GB" dirty="0"/>
              <a:t>Installation of free ‘call blockers’ to those who are eligible </a:t>
            </a:r>
          </a:p>
          <a:p>
            <a:r>
              <a:rPr lang="en-GB" dirty="0"/>
              <a:t>Deliver scams prevention presentations to local groups and Council staff </a:t>
            </a:r>
          </a:p>
          <a:p>
            <a:r>
              <a:rPr lang="en-GB" dirty="0"/>
              <a:t>‘Banking Protocol’ intervention </a:t>
            </a:r>
          </a:p>
          <a:p>
            <a:r>
              <a:rPr lang="en-GB" dirty="0"/>
              <a:t>Facilitate in the setting up of ‘No Cold Calling Zones’ </a:t>
            </a:r>
          </a:p>
          <a:p>
            <a:r>
              <a:rPr lang="en-GB" dirty="0"/>
              <a:t>Provision of scams leaflets and ‘door-stopper’ stickers </a:t>
            </a:r>
          </a:p>
          <a:p>
            <a:r>
              <a:rPr lang="en-GB" dirty="0"/>
              <a:t>Dissemination of scams prevention communications through our social media platforms </a:t>
            </a:r>
          </a:p>
          <a:p>
            <a:r>
              <a:rPr lang="en-GB" dirty="0"/>
              <a:t>Attendance at public events partnering with TVP and other agencies to promote the work we do </a:t>
            </a:r>
          </a:p>
          <a:p>
            <a:r>
              <a:rPr lang="en-GB" dirty="0"/>
              <a:t>Attend/contribute to multi-agency meetings to help combat fraud together</a:t>
            </a:r>
            <a:endParaRPr lang="en-GB" sz="3600" dirty="0"/>
          </a:p>
        </p:txBody>
      </p:sp>
    </p:spTree>
    <p:extLst>
      <p:ext uri="{BB962C8B-B14F-4D97-AF65-F5344CB8AC3E}">
        <p14:creationId xmlns:p14="http://schemas.microsoft.com/office/powerpoint/2010/main" val="333217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AC69-7A5D-8074-C7CC-66FD53362378}"/>
              </a:ext>
            </a:extLst>
          </p:cNvPr>
          <p:cNvSpPr>
            <a:spLocks noGrp="1"/>
          </p:cNvSpPr>
          <p:nvPr>
            <p:ph type="title"/>
          </p:nvPr>
        </p:nvSpPr>
        <p:spPr/>
        <p:txBody>
          <a:bodyPr/>
          <a:lstStyle/>
          <a:p>
            <a:r>
              <a:rPr lang="en-GB" dirty="0"/>
              <a:t>Referral Pathways</a:t>
            </a:r>
          </a:p>
        </p:txBody>
      </p:sp>
      <p:sp>
        <p:nvSpPr>
          <p:cNvPr id="3" name="Content Placeholder 2">
            <a:extLst>
              <a:ext uri="{FF2B5EF4-FFF2-40B4-BE49-F238E27FC236}">
                <a16:creationId xmlns:a16="http://schemas.microsoft.com/office/drawing/2014/main" id="{3AFCC7A8-438F-F5FB-E488-DB549722AF82}"/>
              </a:ext>
            </a:extLst>
          </p:cNvPr>
          <p:cNvSpPr>
            <a:spLocks noGrp="1"/>
          </p:cNvSpPr>
          <p:nvPr>
            <p:ph idx="1"/>
          </p:nvPr>
        </p:nvSpPr>
        <p:spPr/>
        <p:txBody>
          <a:bodyPr>
            <a:normAutofit lnSpcReduction="10000"/>
          </a:bodyPr>
          <a:lstStyle/>
          <a:p>
            <a:r>
              <a:rPr lang="en-GB" dirty="0"/>
              <a:t>National Trading Standards (NTS) </a:t>
            </a:r>
          </a:p>
          <a:p>
            <a:r>
              <a:rPr lang="en-GB" dirty="0"/>
              <a:t>Citizen’s Advice Bureau(CAB) </a:t>
            </a:r>
          </a:p>
          <a:p>
            <a:r>
              <a:rPr lang="en-GB" dirty="0"/>
              <a:t>TVP via the Muti Agency Approach to Fraud (MAAF) </a:t>
            </a:r>
          </a:p>
          <a:p>
            <a:r>
              <a:rPr lang="en-GB" dirty="0"/>
              <a:t>TVP via PCSO’s or Neighbourhood Teams </a:t>
            </a:r>
          </a:p>
          <a:p>
            <a:r>
              <a:rPr lang="en-GB" dirty="0"/>
              <a:t>Adult Social Care (ASC) </a:t>
            </a:r>
          </a:p>
          <a:p>
            <a:r>
              <a:rPr lang="en-GB" dirty="0"/>
              <a:t>Self-referral via telephone or email </a:t>
            </a:r>
          </a:p>
          <a:p>
            <a:endParaRPr lang="en-GB" dirty="0"/>
          </a:p>
          <a:p>
            <a:pPr marL="0" indent="0" algn="ctr">
              <a:buNone/>
            </a:pPr>
            <a:r>
              <a:rPr lang="en-GB" b="1" dirty="0"/>
              <a:t>Please call us on: 01635 519930 or email us at  </a:t>
            </a:r>
            <a:r>
              <a:rPr lang="en-GB" b="1" dirty="0">
                <a:hlinkClick r:id="rId2"/>
              </a:rPr>
              <a:t>tsadvice@westberks.gov.uk</a:t>
            </a:r>
            <a:r>
              <a:rPr lang="en-GB" b="1" dirty="0"/>
              <a:t> </a:t>
            </a:r>
          </a:p>
        </p:txBody>
      </p:sp>
      <p:pic>
        <p:nvPicPr>
          <p:cNvPr id="4" name="Picture 3">
            <a:extLst>
              <a:ext uri="{FF2B5EF4-FFF2-40B4-BE49-F238E27FC236}">
                <a16:creationId xmlns:a16="http://schemas.microsoft.com/office/drawing/2014/main" id="{3E0489FC-601F-4630-5E17-9815254833F3}"/>
              </a:ext>
            </a:extLst>
          </p:cNvPr>
          <p:cNvPicPr>
            <a:picLocks noChangeAspect="1"/>
          </p:cNvPicPr>
          <p:nvPr/>
        </p:nvPicPr>
        <p:blipFill>
          <a:blip r:embed="rId3"/>
          <a:stretch>
            <a:fillRect/>
          </a:stretch>
        </p:blipFill>
        <p:spPr>
          <a:xfrm>
            <a:off x="8716488" y="1710046"/>
            <a:ext cx="3253843" cy="3247901"/>
          </a:xfrm>
          <a:prstGeom prst="rect">
            <a:avLst/>
          </a:prstGeom>
        </p:spPr>
      </p:pic>
    </p:spTree>
    <p:extLst>
      <p:ext uri="{BB962C8B-B14F-4D97-AF65-F5344CB8AC3E}">
        <p14:creationId xmlns:p14="http://schemas.microsoft.com/office/powerpoint/2010/main" val="23905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EEE2-C923-8715-B4D7-8A85F540ADE6}"/>
              </a:ext>
            </a:extLst>
          </p:cNvPr>
          <p:cNvSpPr>
            <a:spLocks noGrp="1"/>
          </p:cNvSpPr>
          <p:nvPr>
            <p:ph type="title"/>
          </p:nvPr>
        </p:nvSpPr>
        <p:spPr/>
        <p:txBody>
          <a:bodyPr/>
          <a:lstStyle/>
          <a:p>
            <a:r>
              <a:rPr lang="en-GB" dirty="0"/>
              <a:t>Other Support for Victims</a:t>
            </a:r>
          </a:p>
        </p:txBody>
      </p:sp>
      <p:sp>
        <p:nvSpPr>
          <p:cNvPr id="3" name="Content Placeholder 2">
            <a:extLst>
              <a:ext uri="{FF2B5EF4-FFF2-40B4-BE49-F238E27FC236}">
                <a16:creationId xmlns:a16="http://schemas.microsoft.com/office/drawing/2014/main" id="{1328A8C4-79A4-ACBB-B8F2-852A05EB79B9}"/>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GB" sz="3600" b="1" dirty="0">
                <a:effectLst/>
                <a:ea typeface="Times New Roman" panose="02020603050405020304" pitchFamily="18" charset="0"/>
                <a:cs typeface="Times New Roman" panose="02020603050405020304" pitchFamily="18" charset="0"/>
              </a:rPr>
              <a:t>Victim Support</a:t>
            </a:r>
            <a:r>
              <a:rPr lang="en-GB" sz="3600" dirty="0">
                <a:effectLst/>
                <a:ea typeface="Times New Roman" panose="02020603050405020304" pitchFamily="18" charset="0"/>
                <a:cs typeface="Times New Roman" panose="02020603050405020304" pitchFamily="18" charset="0"/>
              </a:rPr>
              <a:t>: 0808 168 9111 </a:t>
            </a:r>
          </a:p>
          <a:p>
            <a:pPr marL="342900" lvl="0" indent="-342900">
              <a:buSzPts val="1000"/>
              <a:buFont typeface="Symbol" panose="05050102010706020507" pitchFamily="18" charset="2"/>
              <a:buChar char=""/>
              <a:tabLst>
                <a:tab pos="457200" algn="l"/>
              </a:tabLst>
            </a:pPr>
            <a:r>
              <a:rPr lang="en-GB" sz="3600" b="1" dirty="0">
                <a:effectLst/>
                <a:ea typeface="Times New Roman" panose="02020603050405020304" pitchFamily="18" charset="0"/>
                <a:cs typeface="Times New Roman" panose="02020603050405020304" pitchFamily="18" charset="0"/>
              </a:rPr>
              <a:t>Samaritans</a:t>
            </a:r>
            <a:r>
              <a:rPr lang="en-GB" sz="3600" dirty="0">
                <a:effectLst/>
                <a:ea typeface="Times New Roman" panose="02020603050405020304" pitchFamily="18" charset="0"/>
                <a:cs typeface="Times New Roman" panose="02020603050405020304" pitchFamily="18" charset="0"/>
              </a:rPr>
              <a:t>: 116 123 </a:t>
            </a:r>
          </a:p>
          <a:p>
            <a:pPr marL="342900" lvl="0" indent="-342900">
              <a:buSzPts val="1000"/>
              <a:buFont typeface="Symbol" panose="05050102010706020507" pitchFamily="18" charset="2"/>
              <a:buChar char=""/>
              <a:tabLst>
                <a:tab pos="457200" algn="l"/>
              </a:tabLst>
            </a:pPr>
            <a:r>
              <a:rPr lang="en-GB" sz="3600" b="1" dirty="0">
                <a:effectLst/>
                <a:ea typeface="Times New Roman" panose="02020603050405020304" pitchFamily="18" charset="0"/>
                <a:cs typeface="Times New Roman" panose="02020603050405020304" pitchFamily="18" charset="0"/>
              </a:rPr>
              <a:t>Age UK</a:t>
            </a:r>
            <a:r>
              <a:rPr lang="en-GB" sz="3600" dirty="0">
                <a:effectLst/>
                <a:ea typeface="Times New Roman" panose="02020603050405020304" pitchFamily="18" charset="0"/>
                <a:cs typeface="Times New Roman" panose="02020603050405020304" pitchFamily="18" charset="0"/>
              </a:rPr>
              <a:t>: 0800 678 1602 </a:t>
            </a:r>
          </a:p>
          <a:p>
            <a:pPr marL="342900" lvl="0" indent="-342900">
              <a:buSzPts val="1000"/>
              <a:buFont typeface="Symbol" panose="05050102010706020507" pitchFamily="18" charset="2"/>
              <a:buChar char=""/>
              <a:tabLst>
                <a:tab pos="457200" algn="l"/>
              </a:tabLst>
            </a:pPr>
            <a:r>
              <a:rPr lang="en-GB" sz="3600" b="1" dirty="0">
                <a:effectLst/>
                <a:ea typeface="Times New Roman" panose="02020603050405020304" pitchFamily="18" charset="0"/>
                <a:cs typeface="Times New Roman" panose="02020603050405020304" pitchFamily="18" charset="0"/>
              </a:rPr>
              <a:t>Citize</a:t>
            </a:r>
            <a:r>
              <a:rPr lang="en-GB" sz="3600" b="1" dirty="0">
                <a:ea typeface="Times New Roman" panose="02020603050405020304" pitchFamily="18" charset="0"/>
                <a:cs typeface="Times New Roman" panose="02020603050405020304" pitchFamily="18" charset="0"/>
              </a:rPr>
              <a:t>n</a:t>
            </a:r>
            <a:r>
              <a:rPr lang="en-GB" sz="3600" b="1" dirty="0">
                <a:effectLst/>
                <a:ea typeface="Times New Roman" panose="02020603050405020304" pitchFamily="18" charset="0"/>
                <a:cs typeface="Times New Roman" panose="02020603050405020304" pitchFamily="18" charset="0"/>
              </a:rPr>
              <a:t>s Advice: </a:t>
            </a:r>
            <a:r>
              <a:rPr lang="en-GB" dirty="0">
                <a:hlinkClick r:id="rId3"/>
              </a:rPr>
              <a:t>Contact us - Citizens Advice</a:t>
            </a:r>
            <a:endParaRPr lang="en-GB" dirty="0"/>
          </a:p>
        </p:txBody>
      </p:sp>
      <p:pic>
        <p:nvPicPr>
          <p:cNvPr id="4" name="Picture 3">
            <a:extLst>
              <a:ext uri="{FF2B5EF4-FFF2-40B4-BE49-F238E27FC236}">
                <a16:creationId xmlns:a16="http://schemas.microsoft.com/office/drawing/2014/main" id="{52C27247-AAF4-E4F9-53C5-B6E6D72A76A1}"/>
              </a:ext>
            </a:extLst>
          </p:cNvPr>
          <p:cNvPicPr>
            <a:picLocks noChangeAspect="1"/>
          </p:cNvPicPr>
          <p:nvPr/>
        </p:nvPicPr>
        <p:blipFill>
          <a:blip r:embed="rId4"/>
          <a:stretch>
            <a:fillRect/>
          </a:stretch>
        </p:blipFill>
        <p:spPr>
          <a:xfrm>
            <a:off x="8324849" y="1733798"/>
            <a:ext cx="3752355" cy="4833258"/>
          </a:xfrm>
          <a:prstGeom prst="rect">
            <a:avLst/>
          </a:prstGeom>
        </p:spPr>
      </p:pic>
    </p:spTree>
    <p:extLst>
      <p:ext uri="{BB962C8B-B14F-4D97-AF65-F5344CB8AC3E}">
        <p14:creationId xmlns:p14="http://schemas.microsoft.com/office/powerpoint/2010/main" val="316922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2438-D587-0F67-FDDB-4F177CCC8D1B}"/>
              </a:ext>
            </a:extLst>
          </p:cNvPr>
          <p:cNvSpPr>
            <a:spLocks noGrp="1"/>
          </p:cNvSpPr>
          <p:nvPr>
            <p:ph type="title"/>
          </p:nvPr>
        </p:nvSpPr>
        <p:spPr/>
        <p:txBody>
          <a:bodyPr/>
          <a:lstStyle/>
          <a:p>
            <a:r>
              <a:rPr lang="en-GB" dirty="0"/>
              <a:t>Real Life Case Studies </a:t>
            </a:r>
          </a:p>
        </p:txBody>
      </p:sp>
      <p:pic>
        <p:nvPicPr>
          <p:cNvPr id="1026" name="Picture 2" descr="Portrait of a sad elderly woman ...">
            <a:extLst>
              <a:ext uri="{FF2B5EF4-FFF2-40B4-BE49-F238E27FC236}">
                <a16:creationId xmlns:a16="http://schemas.microsoft.com/office/drawing/2014/main" id="{FCA200E5-957D-5C94-2FE0-9A3A1E8ED8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1305" y="1900052"/>
            <a:ext cx="7303324" cy="427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7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93B6-CC21-3855-1261-82F3C46B9710}"/>
              </a:ext>
            </a:extLst>
          </p:cNvPr>
          <p:cNvSpPr>
            <a:spLocks noGrp="1"/>
          </p:cNvSpPr>
          <p:nvPr>
            <p:ph type="title"/>
          </p:nvPr>
        </p:nvSpPr>
        <p:spPr/>
        <p:txBody>
          <a:bodyPr/>
          <a:lstStyle/>
          <a:p>
            <a:r>
              <a:rPr lang="en-GB" dirty="0"/>
              <a:t>Key Takeaways </a:t>
            </a:r>
          </a:p>
        </p:txBody>
      </p:sp>
      <p:sp>
        <p:nvSpPr>
          <p:cNvPr id="3" name="Content Placeholder 2">
            <a:extLst>
              <a:ext uri="{FF2B5EF4-FFF2-40B4-BE49-F238E27FC236}">
                <a16:creationId xmlns:a16="http://schemas.microsoft.com/office/drawing/2014/main" id="{DB6BC211-FAA6-4AC4-2EDC-F5562B074790}"/>
              </a:ext>
            </a:extLst>
          </p:cNvPr>
          <p:cNvSpPr>
            <a:spLocks noGrp="1"/>
          </p:cNvSpPr>
          <p:nvPr>
            <p:ph idx="1"/>
          </p:nvPr>
        </p:nvSpPr>
        <p:spPr/>
        <p:txBody>
          <a:bodyPr>
            <a:normAutofit/>
          </a:bodyPr>
          <a:lstStyle/>
          <a:p>
            <a:r>
              <a:rPr lang="en-GB" dirty="0"/>
              <a:t>The perpetrators of fraud and scams are criminals. They use sophisticated techniques to target, manipulate and often coerce and control victims. </a:t>
            </a:r>
          </a:p>
          <a:p>
            <a:r>
              <a:rPr lang="en-GB" dirty="0"/>
              <a:t>The language we use is important. It should be positive, supportive and understanding. We often unintentionally make victims feel stupid, shamed or unheard by using terms like ‘fall for’, ‘fooled’ or ‘duped’. </a:t>
            </a:r>
          </a:p>
          <a:p>
            <a:r>
              <a:rPr lang="en-GB" dirty="0"/>
              <a:t>Victims of fraud and scams may need significant multi-agency support. They may be going through trauma and how you respond can significantly improve the likelihood of a positive outcome. </a:t>
            </a:r>
          </a:p>
          <a:p>
            <a:pPr marL="0" indent="0">
              <a:buNone/>
            </a:pPr>
            <a:endParaRPr lang="en-GB" sz="3600" b="1" dirty="0"/>
          </a:p>
        </p:txBody>
      </p:sp>
    </p:spTree>
    <p:extLst>
      <p:ext uri="{BB962C8B-B14F-4D97-AF65-F5344CB8AC3E}">
        <p14:creationId xmlns:p14="http://schemas.microsoft.com/office/powerpoint/2010/main" val="109106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E659-C3B9-D21E-B588-9EF942C94FEF}"/>
              </a:ext>
            </a:extLst>
          </p:cNvPr>
          <p:cNvSpPr>
            <a:spLocks noGrp="1"/>
          </p:cNvSpPr>
          <p:nvPr>
            <p:ph type="title"/>
          </p:nvPr>
        </p:nvSpPr>
        <p:spPr/>
        <p:txBody>
          <a:bodyPr>
            <a:normAutofit fontScale="90000"/>
          </a:bodyPr>
          <a:lstStyle/>
          <a:p>
            <a:r>
              <a:rPr lang="en-GB" dirty="0"/>
              <a:t>Many Thanks </a:t>
            </a:r>
            <a:br>
              <a:rPr lang="en-GB" dirty="0"/>
            </a:br>
            <a:r>
              <a:rPr lang="en-GB" dirty="0"/>
              <a:t>Any Questions?</a:t>
            </a:r>
          </a:p>
        </p:txBody>
      </p:sp>
      <p:sp>
        <p:nvSpPr>
          <p:cNvPr id="3" name="Subtitle 2">
            <a:extLst>
              <a:ext uri="{FF2B5EF4-FFF2-40B4-BE49-F238E27FC236}">
                <a16:creationId xmlns:a16="http://schemas.microsoft.com/office/drawing/2014/main" id="{61FE4EFB-3682-73E6-D657-5274BB809B5B}"/>
              </a:ext>
            </a:extLst>
          </p:cNvPr>
          <p:cNvSpPr>
            <a:spLocks noGrp="1"/>
          </p:cNvSpPr>
          <p:nvPr>
            <p:ph type="subTitle" idx="1"/>
          </p:nvPr>
        </p:nvSpPr>
        <p:spPr/>
        <p:txBody>
          <a:bodyPr/>
          <a:lstStyle/>
          <a:p>
            <a:r>
              <a:rPr lang="en-GB" dirty="0">
                <a:hlinkClick r:id="rId2">
                  <a:extLst>
                    <a:ext uri="{A12FA001-AC4F-418D-AE19-62706E023703}">
                      <ahyp:hlinkClr xmlns:ahyp="http://schemas.microsoft.com/office/drawing/2018/hyperlinkcolor" val="tx"/>
                    </a:ext>
                  </a:extLst>
                </a:hlinkClick>
              </a:rPr>
              <a:t>tsadvice@westberks.gov.uk</a:t>
            </a:r>
            <a:r>
              <a:rPr lang="en-GB" dirty="0"/>
              <a:t> </a:t>
            </a:r>
          </a:p>
        </p:txBody>
      </p:sp>
    </p:spTree>
    <p:extLst>
      <p:ext uri="{BB962C8B-B14F-4D97-AF65-F5344CB8AC3E}">
        <p14:creationId xmlns:p14="http://schemas.microsoft.com/office/powerpoint/2010/main" val="12207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19E7-9CED-E104-2B6C-16E9BD668716}"/>
              </a:ext>
            </a:extLst>
          </p:cNvPr>
          <p:cNvSpPr>
            <a:spLocks noGrp="1"/>
          </p:cNvSpPr>
          <p:nvPr>
            <p:ph type="title"/>
          </p:nvPr>
        </p:nvSpPr>
        <p:spPr/>
        <p:txBody>
          <a:bodyPr>
            <a:normAutofit/>
          </a:bodyPr>
          <a:lstStyle/>
          <a:p>
            <a:r>
              <a:rPr lang="en-GB" dirty="0"/>
              <a:t>What is a Fraud/ Scam?</a:t>
            </a:r>
          </a:p>
        </p:txBody>
      </p:sp>
      <p:sp>
        <p:nvSpPr>
          <p:cNvPr id="3" name="Content Placeholder 2">
            <a:extLst>
              <a:ext uri="{FF2B5EF4-FFF2-40B4-BE49-F238E27FC236}">
                <a16:creationId xmlns:a16="http://schemas.microsoft.com/office/drawing/2014/main" id="{FC9C10B3-87BE-E35F-C8A4-7D106B15B22B}"/>
              </a:ext>
            </a:extLst>
          </p:cNvPr>
          <p:cNvSpPr>
            <a:spLocks noGrp="1"/>
          </p:cNvSpPr>
          <p:nvPr>
            <p:ph idx="1"/>
          </p:nvPr>
        </p:nvSpPr>
        <p:spPr/>
        <p:txBody>
          <a:bodyPr/>
          <a:lstStyle/>
          <a:p>
            <a:pPr marL="0" indent="0">
              <a:buNone/>
            </a:pPr>
            <a:br>
              <a:rPr lang="en-GB" dirty="0"/>
            </a:br>
            <a:endParaRPr lang="en-GB" dirty="0"/>
          </a:p>
          <a:p>
            <a:pPr marL="0" indent="0">
              <a:buNone/>
            </a:pPr>
            <a:r>
              <a:rPr lang="en-GB" sz="3600" i="1" dirty="0">
                <a:solidFill>
                  <a:schemeClr val="accent5">
                    <a:lumMod val="75000"/>
                  </a:schemeClr>
                </a:solidFill>
              </a:rPr>
              <a:t>Wrongful or criminal deception intended to result in financial or personal gain.</a:t>
            </a:r>
          </a:p>
          <a:p>
            <a:pPr marL="0" indent="0">
              <a:buNone/>
            </a:pPr>
            <a:endParaRPr lang="en-GB" sz="3600" i="1" dirty="0">
              <a:solidFill>
                <a:schemeClr val="accent5">
                  <a:lumMod val="75000"/>
                </a:schemeClr>
              </a:solidFill>
            </a:endParaRPr>
          </a:p>
          <a:p>
            <a:pPr marL="0" indent="0">
              <a:buNone/>
            </a:pPr>
            <a:r>
              <a:rPr lang="en-GB" sz="3600" i="1" dirty="0">
                <a:solidFill>
                  <a:schemeClr val="accent5">
                    <a:lumMod val="75000"/>
                  </a:schemeClr>
                </a:solidFill>
              </a:rPr>
              <a:t>A  </a:t>
            </a:r>
            <a:r>
              <a:rPr lang="en-GB" sz="3600" i="1" dirty="0">
                <a:solidFill>
                  <a:schemeClr val="accent5">
                    <a:lumMod val="75000"/>
                  </a:schemeClr>
                </a:solidFill>
                <a:hlinkClick r:id="rId3">
                  <a:extLst>
                    <a:ext uri="{A12FA001-AC4F-418D-AE19-62706E023703}">
                      <ahyp:hlinkClr xmlns:ahyp="http://schemas.microsoft.com/office/drawing/2018/hyperlinkcolor" val="tx"/>
                    </a:ext>
                  </a:extLst>
                </a:hlinkClick>
              </a:rPr>
              <a:t>dishonest</a:t>
            </a:r>
            <a:r>
              <a:rPr lang="en-GB" sz="3600" i="1" dirty="0">
                <a:solidFill>
                  <a:schemeClr val="accent5">
                    <a:lumMod val="75000"/>
                  </a:schemeClr>
                </a:solidFill>
              </a:rPr>
              <a:t> scheme; a fraud</a:t>
            </a:r>
          </a:p>
          <a:p>
            <a:pPr marL="0" indent="0">
              <a:buNone/>
            </a:pPr>
            <a:endParaRPr lang="en-GB" sz="3600" dirty="0">
              <a:solidFill>
                <a:schemeClr val="tx1"/>
              </a:solidFill>
            </a:endParaRPr>
          </a:p>
          <a:p>
            <a:pPr marL="0" indent="0">
              <a:buNone/>
            </a:pPr>
            <a:endParaRPr lang="en-GB" dirty="0"/>
          </a:p>
        </p:txBody>
      </p:sp>
    </p:spTree>
    <p:extLst>
      <p:ext uri="{BB962C8B-B14F-4D97-AF65-F5344CB8AC3E}">
        <p14:creationId xmlns:p14="http://schemas.microsoft.com/office/powerpoint/2010/main" val="183192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4B57-C2D3-0143-A8D5-4AF107DFDA03}"/>
              </a:ext>
            </a:extLst>
          </p:cNvPr>
          <p:cNvSpPr>
            <a:spLocks noGrp="1"/>
          </p:cNvSpPr>
          <p:nvPr>
            <p:ph type="title"/>
          </p:nvPr>
        </p:nvSpPr>
        <p:spPr/>
        <p:txBody>
          <a:bodyPr/>
          <a:lstStyle/>
          <a:p>
            <a:r>
              <a:rPr lang="en-GB" dirty="0"/>
              <a:t>Key Stats/Context </a:t>
            </a:r>
          </a:p>
        </p:txBody>
      </p:sp>
      <p:sp>
        <p:nvSpPr>
          <p:cNvPr id="3" name="Content Placeholder 2">
            <a:extLst>
              <a:ext uri="{FF2B5EF4-FFF2-40B4-BE49-F238E27FC236}">
                <a16:creationId xmlns:a16="http://schemas.microsoft.com/office/drawing/2014/main" id="{852124B4-F27C-74B7-6B9B-A31E2E290778}"/>
              </a:ext>
            </a:extLst>
          </p:cNvPr>
          <p:cNvSpPr>
            <a:spLocks noGrp="1"/>
          </p:cNvSpPr>
          <p:nvPr>
            <p:ph idx="1"/>
          </p:nvPr>
        </p:nvSpPr>
        <p:spPr>
          <a:xfrm>
            <a:off x="176463" y="1620252"/>
            <a:ext cx="11806990" cy="5034344"/>
          </a:xfrm>
        </p:spPr>
        <p:txBody>
          <a:bodyPr>
            <a:normAutofit fontScale="925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National Trading Standards Team (NTS) Scams Team </a:t>
            </a:r>
          </a:p>
        </p:txBody>
      </p:sp>
      <p:pic>
        <p:nvPicPr>
          <p:cNvPr id="6" name="Picture 5">
            <a:extLst>
              <a:ext uri="{FF2B5EF4-FFF2-40B4-BE49-F238E27FC236}">
                <a16:creationId xmlns:a16="http://schemas.microsoft.com/office/drawing/2014/main" id="{BE337CF0-019F-CEDA-883C-A9D681B7A48C}"/>
              </a:ext>
            </a:extLst>
          </p:cNvPr>
          <p:cNvPicPr>
            <a:picLocks noChangeAspect="1"/>
          </p:cNvPicPr>
          <p:nvPr/>
        </p:nvPicPr>
        <p:blipFill>
          <a:blip r:embed="rId3"/>
          <a:stretch>
            <a:fillRect/>
          </a:stretch>
        </p:blipFill>
        <p:spPr>
          <a:xfrm>
            <a:off x="1075470" y="1507958"/>
            <a:ext cx="10008976" cy="4351338"/>
          </a:xfrm>
          <a:prstGeom prst="rect">
            <a:avLst/>
          </a:prstGeom>
        </p:spPr>
      </p:pic>
    </p:spTree>
    <p:extLst>
      <p:ext uri="{BB962C8B-B14F-4D97-AF65-F5344CB8AC3E}">
        <p14:creationId xmlns:p14="http://schemas.microsoft.com/office/powerpoint/2010/main" val="372149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42D0A1-79D8-BE1C-E21A-BF0EBBC82951}"/>
              </a:ext>
            </a:extLst>
          </p:cNvPr>
          <p:cNvPicPr>
            <a:picLocks noGrp="1" noChangeAspect="1"/>
          </p:cNvPicPr>
          <p:nvPr>
            <p:ph idx="1"/>
          </p:nvPr>
        </p:nvPicPr>
        <p:blipFill>
          <a:blip r:embed="rId3"/>
          <a:stretch>
            <a:fillRect/>
          </a:stretch>
        </p:blipFill>
        <p:spPr>
          <a:xfrm>
            <a:off x="946484" y="1636295"/>
            <a:ext cx="10186737" cy="4906007"/>
          </a:xfrm>
          <a:prstGeom prst="rect">
            <a:avLst/>
          </a:prstGeom>
        </p:spPr>
      </p:pic>
      <p:sp>
        <p:nvSpPr>
          <p:cNvPr id="4" name="Title 3">
            <a:extLst>
              <a:ext uri="{FF2B5EF4-FFF2-40B4-BE49-F238E27FC236}">
                <a16:creationId xmlns:a16="http://schemas.microsoft.com/office/drawing/2014/main" id="{E6CF3B34-0760-D703-EBE9-1CBD2B4DFE35}"/>
              </a:ext>
            </a:extLst>
          </p:cNvPr>
          <p:cNvSpPr>
            <a:spLocks noGrp="1"/>
          </p:cNvSpPr>
          <p:nvPr>
            <p:ph type="title"/>
          </p:nvPr>
        </p:nvSpPr>
        <p:spPr/>
        <p:txBody>
          <a:bodyPr/>
          <a:lstStyle/>
          <a:p>
            <a:r>
              <a:rPr lang="en-GB" dirty="0"/>
              <a:t>Population vulnerabilities</a:t>
            </a:r>
          </a:p>
        </p:txBody>
      </p:sp>
    </p:spTree>
    <p:extLst>
      <p:ext uri="{BB962C8B-B14F-4D97-AF65-F5344CB8AC3E}">
        <p14:creationId xmlns:p14="http://schemas.microsoft.com/office/powerpoint/2010/main" val="83843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762-D6FF-1E59-A03C-5B0217045D42}"/>
              </a:ext>
            </a:extLst>
          </p:cNvPr>
          <p:cNvSpPr>
            <a:spLocks noGrp="1"/>
          </p:cNvSpPr>
          <p:nvPr>
            <p:ph type="title"/>
          </p:nvPr>
        </p:nvSpPr>
        <p:spPr/>
        <p:txBody>
          <a:bodyPr>
            <a:normAutofit fontScale="90000"/>
          </a:bodyPr>
          <a:lstStyle/>
          <a:p>
            <a:r>
              <a:rPr lang="en-GB" dirty="0"/>
              <a:t>Situational &amp; Marketplace vulnerabilities </a:t>
            </a:r>
          </a:p>
        </p:txBody>
      </p:sp>
      <p:pic>
        <p:nvPicPr>
          <p:cNvPr id="5" name="Content Placeholder 4">
            <a:extLst>
              <a:ext uri="{FF2B5EF4-FFF2-40B4-BE49-F238E27FC236}">
                <a16:creationId xmlns:a16="http://schemas.microsoft.com/office/drawing/2014/main" id="{B1A04F4E-948B-B20B-BB3C-A0AD6CE74951}"/>
              </a:ext>
            </a:extLst>
          </p:cNvPr>
          <p:cNvPicPr>
            <a:picLocks noGrp="1" noChangeAspect="1"/>
          </p:cNvPicPr>
          <p:nvPr>
            <p:ph idx="1"/>
          </p:nvPr>
        </p:nvPicPr>
        <p:blipFill>
          <a:blip r:embed="rId3"/>
          <a:stretch>
            <a:fillRect/>
          </a:stretch>
        </p:blipFill>
        <p:spPr>
          <a:xfrm>
            <a:off x="796796" y="1633418"/>
            <a:ext cx="11042278" cy="5224582"/>
          </a:xfrm>
          <a:prstGeom prst="rect">
            <a:avLst/>
          </a:prstGeom>
        </p:spPr>
      </p:pic>
    </p:spTree>
    <p:extLst>
      <p:ext uri="{BB962C8B-B14F-4D97-AF65-F5344CB8AC3E}">
        <p14:creationId xmlns:p14="http://schemas.microsoft.com/office/powerpoint/2010/main" val="294230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28F1-99DE-4709-EE3B-BBEEDE6CB3B6}"/>
              </a:ext>
            </a:extLst>
          </p:cNvPr>
          <p:cNvSpPr>
            <a:spLocks noGrp="1"/>
          </p:cNvSpPr>
          <p:nvPr>
            <p:ph type="title"/>
          </p:nvPr>
        </p:nvSpPr>
        <p:spPr/>
        <p:txBody>
          <a:bodyPr/>
          <a:lstStyle/>
          <a:p>
            <a:r>
              <a:rPr lang="en-GB" dirty="0"/>
              <a:t>Victim Impact</a:t>
            </a:r>
          </a:p>
        </p:txBody>
      </p:sp>
      <p:pic>
        <p:nvPicPr>
          <p:cNvPr id="5" name="Content Placeholder 4">
            <a:extLst>
              <a:ext uri="{FF2B5EF4-FFF2-40B4-BE49-F238E27FC236}">
                <a16:creationId xmlns:a16="http://schemas.microsoft.com/office/drawing/2014/main" id="{7711128A-D47E-7F18-32E6-A98B02D6B6F5}"/>
              </a:ext>
            </a:extLst>
          </p:cNvPr>
          <p:cNvPicPr>
            <a:picLocks noGrp="1" noChangeAspect="1"/>
          </p:cNvPicPr>
          <p:nvPr>
            <p:ph idx="1"/>
          </p:nvPr>
        </p:nvPicPr>
        <p:blipFill>
          <a:blip r:embed="rId3"/>
          <a:stretch>
            <a:fillRect/>
          </a:stretch>
        </p:blipFill>
        <p:spPr>
          <a:xfrm>
            <a:off x="545433" y="1491916"/>
            <a:ext cx="10299030" cy="5050386"/>
          </a:xfrm>
          <a:prstGeom prst="rect">
            <a:avLst/>
          </a:prstGeom>
        </p:spPr>
      </p:pic>
    </p:spTree>
    <p:extLst>
      <p:ext uri="{BB962C8B-B14F-4D97-AF65-F5344CB8AC3E}">
        <p14:creationId xmlns:p14="http://schemas.microsoft.com/office/powerpoint/2010/main" val="410496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9614-802C-4E6C-7699-94F819B190F5}"/>
              </a:ext>
            </a:extLst>
          </p:cNvPr>
          <p:cNvSpPr>
            <a:spLocks noGrp="1"/>
          </p:cNvSpPr>
          <p:nvPr>
            <p:ph type="title"/>
          </p:nvPr>
        </p:nvSpPr>
        <p:spPr/>
        <p:txBody>
          <a:bodyPr>
            <a:normAutofit fontScale="90000"/>
          </a:bodyPr>
          <a:lstStyle/>
          <a:p>
            <a:r>
              <a:rPr lang="en-GB" dirty="0"/>
              <a:t>Tactics employed by perpetrators of fraud</a:t>
            </a:r>
          </a:p>
        </p:txBody>
      </p:sp>
      <p:pic>
        <p:nvPicPr>
          <p:cNvPr id="5" name="Content Placeholder 4">
            <a:extLst>
              <a:ext uri="{FF2B5EF4-FFF2-40B4-BE49-F238E27FC236}">
                <a16:creationId xmlns:a16="http://schemas.microsoft.com/office/drawing/2014/main" id="{E6376F8F-19E4-CAE9-2CFB-BC356D7332A9}"/>
              </a:ext>
            </a:extLst>
          </p:cNvPr>
          <p:cNvPicPr>
            <a:picLocks noGrp="1" noChangeAspect="1"/>
          </p:cNvPicPr>
          <p:nvPr>
            <p:ph idx="1"/>
          </p:nvPr>
        </p:nvPicPr>
        <p:blipFill>
          <a:blip r:embed="rId3"/>
          <a:stretch>
            <a:fillRect/>
          </a:stretch>
        </p:blipFill>
        <p:spPr>
          <a:xfrm>
            <a:off x="753979" y="1540042"/>
            <a:ext cx="10988842" cy="5002259"/>
          </a:xfrm>
          <a:prstGeom prst="rect">
            <a:avLst/>
          </a:prstGeom>
        </p:spPr>
      </p:pic>
    </p:spTree>
    <p:extLst>
      <p:ext uri="{BB962C8B-B14F-4D97-AF65-F5344CB8AC3E}">
        <p14:creationId xmlns:p14="http://schemas.microsoft.com/office/powerpoint/2010/main" val="99670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E51F-295B-A1EB-310E-B15D991E2269}"/>
              </a:ext>
            </a:extLst>
          </p:cNvPr>
          <p:cNvSpPr>
            <a:spLocks noGrp="1"/>
          </p:cNvSpPr>
          <p:nvPr>
            <p:ph type="title"/>
          </p:nvPr>
        </p:nvSpPr>
        <p:spPr/>
        <p:txBody>
          <a:bodyPr>
            <a:normAutofit/>
          </a:bodyPr>
          <a:lstStyle/>
          <a:p>
            <a:r>
              <a:rPr lang="en-GB" dirty="0"/>
              <a:t>Hot vs Cold State </a:t>
            </a:r>
          </a:p>
        </p:txBody>
      </p:sp>
      <p:pic>
        <p:nvPicPr>
          <p:cNvPr id="5" name="Content Placeholder 4">
            <a:extLst>
              <a:ext uri="{FF2B5EF4-FFF2-40B4-BE49-F238E27FC236}">
                <a16:creationId xmlns:a16="http://schemas.microsoft.com/office/drawing/2014/main" id="{A74BB368-2718-46DC-08C8-80C2D6C48F13}"/>
              </a:ext>
            </a:extLst>
          </p:cNvPr>
          <p:cNvPicPr>
            <a:picLocks noGrp="1" noChangeAspect="1"/>
          </p:cNvPicPr>
          <p:nvPr>
            <p:ph idx="1"/>
          </p:nvPr>
        </p:nvPicPr>
        <p:blipFill>
          <a:blip r:embed="rId3"/>
          <a:stretch>
            <a:fillRect/>
          </a:stretch>
        </p:blipFill>
        <p:spPr>
          <a:xfrm>
            <a:off x="654680" y="1652336"/>
            <a:ext cx="4722471" cy="4624789"/>
          </a:xfrm>
          <a:prstGeom prst="rect">
            <a:avLst/>
          </a:prstGeom>
        </p:spPr>
      </p:pic>
      <p:pic>
        <p:nvPicPr>
          <p:cNvPr id="7" name="Picture 6">
            <a:extLst>
              <a:ext uri="{FF2B5EF4-FFF2-40B4-BE49-F238E27FC236}">
                <a16:creationId xmlns:a16="http://schemas.microsoft.com/office/drawing/2014/main" id="{15BFF12C-B7BC-56C7-9B45-1695FFE55DD7}"/>
              </a:ext>
            </a:extLst>
          </p:cNvPr>
          <p:cNvPicPr>
            <a:picLocks noChangeAspect="1"/>
          </p:cNvPicPr>
          <p:nvPr/>
        </p:nvPicPr>
        <p:blipFill>
          <a:blip r:embed="rId4"/>
          <a:stretch>
            <a:fillRect/>
          </a:stretch>
        </p:blipFill>
        <p:spPr>
          <a:xfrm>
            <a:off x="6699914" y="1652336"/>
            <a:ext cx="5219370" cy="4764505"/>
          </a:xfrm>
          <a:prstGeom prst="rect">
            <a:avLst/>
          </a:prstGeom>
        </p:spPr>
      </p:pic>
    </p:spTree>
    <p:extLst>
      <p:ext uri="{BB962C8B-B14F-4D97-AF65-F5344CB8AC3E}">
        <p14:creationId xmlns:p14="http://schemas.microsoft.com/office/powerpoint/2010/main" val="340937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0040-EA0E-EEC7-0DD1-034171FAA6CD}"/>
              </a:ext>
            </a:extLst>
          </p:cNvPr>
          <p:cNvSpPr>
            <a:spLocks noGrp="1"/>
          </p:cNvSpPr>
          <p:nvPr>
            <p:ph type="title"/>
          </p:nvPr>
        </p:nvSpPr>
        <p:spPr/>
        <p:txBody>
          <a:bodyPr>
            <a:normAutofit fontScale="90000"/>
          </a:bodyPr>
          <a:lstStyle/>
          <a:p>
            <a:r>
              <a:rPr lang="en-GB" dirty="0"/>
              <a:t>Impact of Language on Victims</a:t>
            </a:r>
          </a:p>
        </p:txBody>
      </p:sp>
      <p:pic>
        <p:nvPicPr>
          <p:cNvPr id="5" name="Content Placeholder 4">
            <a:extLst>
              <a:ext uri="{FF2B5EF4-FFF2-40B4-BE49-F238E27FC236}">
                <a16:creationId xmlns:a16="http://schemas.microsoft.com/office/drawing/2014/main" id="{C8CB0F33-9A64-269E-BB9E-8ECE44F3508E}"/>
              </a:ext>
            </a:extLst>
          </p:cNvPr>
          <p:cNvPicPr>
            <a:picLocks noGrp="1" noChangeAspect="1"/>
          </p:cNvPicPr>
          <p:nvPr>
            <p:ph idx="1"/>
          </p:nvPr>
        </p:nvPicPr>
        <p:blipFill>
          <a:blip r:embed="rId3"/>
          <a:stretch>
            <a:fillRect/>
          </a:stretch>
        </p:blipFill>
        <p:spPr>
          <a:xfrm>
            <a:off x="221417" y="1425037"/>
            <a:ext cx="5276858" cy="5250395"/>
          </a:xfrm>
          <a:prstGeom prst="rect">
            <a:avLst/>
          </a:prstGeom>
        </p:spPr>
      </p:pic>
      <p:pic>
        <p:nvPicPr>
          <p:cNvPr id="7" name="Picture 6">
            <a:extLst>
              <a:ext uri="{FF2B5EF4-FFF2-40B4-BE49-F238E27FC236}">
                <a16:creationId xmlns:a16="http://schemas.microsoft.com/office/drawing/2014/main" id="{D1CF45C2-7701-704F-DF84-3383BBEC9266}"/>
              </a:ext>
            </a:extLst>
          </p:cNvPr>
          <p:cNvPicPr>
            <a:picLocks noChangeAspect="1"/>
          </p:cNvPicPr>
          <p:nvPr/>
        </p:nvPicPr>
        <p:blipFill>
          <a:blip r:embed="rId4"/>
          <a:stretch>
            <a:fillRect/>
          </a:stretch>
        </p:blipFill>
        <p:spPr>
          <a:xfrm>
            <a:off x="5866410" y="1425039"/>
            <a:ext cx="6213987" cy="5250394"/>
          </a:xfrm>
          <a:prstGeom prst="rect">
            <a:avLst/>
          </a:prstGeom>
        </p:spPr>
      </p:pic>
    </p:spTree>
    <p:extLst>
      <p:ext uri="{BB962C8B-B14F-4D97-AF65-F5344CB8AC3E}">
        <p14:creationId xmlns:p14="http://schemas.microsoft.com/office/powerpoint/2010/main" val="27920358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DB3A67-0F15-41EB-A1AC-8FDC8BF45DA7}" vid="{375701BD-D1BD-4810-8092-92A650ED0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 Powerpoint presentation template</Template>
  <TotalTime>1251</TotalTime>
  <Words>2031</Words>
  <Application>Microsoft Office PowerPoint</Application>
  <PresentationFormat>Widescreen</PresentationFormat>
  <Paragraphs>127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1_Office Theme</vt:lpstr>
      <vt:lpstr>Fraud and Scams - No Blame, No Shame</vt:lpstr>
      <vt:lpstr>What is a Fraud/ Scam?</vt:lpstr>
      <vt:lpstr>Key Stats/Context </vt:lpstr>
      <vt:lpstr>Population vulnerabilities</vt:lpstr>
      <vt:lpstr>Situational &amp; Marketplace vulnerabilities </vt:lpstr>
      <vt:lpstr>Victim Impact</vt:lpstr>
      <vt:lpstr>Tactics employed by perpetrators of fraud</vt:lpstr>
      <vt:lpstr>Hot vs Cold State </vt:lpstr>
      <vt:lpstr>Impact of Language on Victims</vt:lpstr>
      <vt:lpstr>How the PPP prevent and support victims</vt:lpstr>
      <vt:lpstr>Referral Pathways</vt:lpstr>
      <vt:lpstr>Other Support for Victims</vt:lpstr>
      <vt:lpstr>Real Life Case Studies </vt:lpstr>
      <vt:lpstr>Key Takeaways </vt:lpstr>
      <vt:lpstr>Many Thanks  Any Questions?</vt:lpstr>
    </vt:vector>
  </TitlesOfParts>
  <Company>West Berkshire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CLockwood1</dc:creator>
  <cp:lastModifiedBy>Jessica Ryall-Spoor</cp:lastModifiedBy>
  <cp:revision>35</cp:revision>
  <cp:lastPrinted>2018-03-15T09:14:11Z</cp:lastPrinted>
  <dcterms:created xsi:type="dcterms:W3CDTF">2018-05-25T12:42:05Z</dcterms:created>
  <dcterms:modified xsi:type="dcterms:W3CDTF">2025-11-18T11:10:12Z</dcterms:modified>
</cp:coreProperties>
</file>